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565"/>
  </p:normalViewPr>
  <p:slideViewPr>
    <p:cSldViewPr snapToGrid="0" snapToObjects="1">
      <p:cViewPr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7024F-4E7C-BE46-8C88-8B65F95C7EBB}" type="datetimeFigureOut">
              <a:rPr lang="it-IT" smtClean="0"/>
              <a:t>20/09/19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3EF82-F545-1D4F-AC5D-6F9362652AB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40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Robotica e automazione: guida autonoma per rilevare ostacoli</a:t>
            </a:r>
          </a:p>
          <a:p>
            <a:r>
              <a:rPr lang="it-IT" dirty="0"/>
              <a:t>Intrattenimento: realtà aumentata, scene virtuali il più reali possibili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Arte e architettura: ricostruzione 3D di edifici e infrastrutture oppure per digitalizzare un’opera d’arte.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46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 visione stereo è una tecnica utilizzata per dedurre la profondità di una scena acquisendo due immagini da una coppia di telecamere che inquadrano la stessa scena.</a:t>
            </a:r>
          </a:p>
          <a:p>
            <a:r>
              <a:rPr lang="it-IT" dirty="0"/>
              <a:t>Stesso principio della visione umana</a:t>
            </a:r>
          </a:p>
          <a:p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corrispondenza</a:t>
            </a:r>
            <a:r>
              <a:rPr lang="en-US" dirty="0"/>
              <a:t>: </a:t>
            </a:r>
            <a:r>
              <a:rPr lang="en-US" dirty="0" err="1"/>
              <a:t>Riguarda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 quale </a:t>
            </a:r>
            <a:r>
              <a:rPr lang="en-US" dirty="0" err="1"/>
              <a:t>parta</a:t>
            </a:r>
            <a:r>
              <a:rPr lang="en-US" dirty="0"/>
              <a:t> di una </a:t>
            </a:r>
            <a:r>
              <a:rPr lang="en-US" dirty="0" err="1"/>
              <a:t>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corrispondere</a:t>
            </a:r>
            <a:r>
              <a:rPr lang="en-US" dirty="0"/>
              <a:t> ad un bit </a:t>
            </a:r>
            <a:r>
              <a:rPr lang="en-US" dirty="0" err="1"/>
              <a:t>dell’immagine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destro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401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Segnale luminoso tipicamente infrarosso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55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incluse diverse applicazioni basate sulla ricostruzione delle informazioni acquisite da diverse tipologie di sensori.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70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20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44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5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8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3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C826-E94E-2B42-B8D3-CD71A99FE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3FA25-A040-6F40-80FA-715115DFB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9481-8C9F-B347-A7E0-A940932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FA67E-409E-954B-99AA-87555F4A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20EA-A965-B544-9039-8FE37C1D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F5E7-8771-9242-A229-AA99B2C5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05808-7D24-B546-9D81-BF3AC6F00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D507-0C6F-7641-9055-429968BB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ABE4-6E72-8F4C-93F5-EAE04C6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591CE-EA86-6D4F-83D7-E4A37286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7281A-F621-0143-A21B-EEDA9105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C2627-F71D-0D48-A063-4E63FF1D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3D623-DC3F-CA45-9CAB-C919E353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FA25-21F7-D945-A223-F6E02B5E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213D1-2D41-134C-9580-518C7C62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F0BF-FF77-7141-BECD-25277D99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D794-138D-E34D-97BE-E849BC87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8967-D0C3-DE4E-92DC-99E2DFEE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A1767-7F61-174B-96F7-F567FD16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AD03D-9F68-5540-80DB-6B402765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8F76-D906-984E-AA22-0986D5F7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969B-A6EC-D44A-B94A-FC236425A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153C-C111-034D-B39F-D13E9147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960C-73D4-3142-AEA9-8A53D870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7E79-4B05-F54E-96D7-E1459005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C2B-9CC3-F846-9AB4-1EC3F96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5578-3C90-FF41-8796-C9FC50E91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75674-C471-854E-8FD9-65A60F9F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0D0C-98E7-D841-86D0-5467C758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5341B-EC4B-3645-A639-40EBA2B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254F-7372-9849-9BF5-C56B6B4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6597-3EEE-9944-981E-DC4EFDAD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6865A-B8AA-AA4E-A1A6-639290B1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E5CC6-0EFE-8042-BDCA-B8F2C395A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E702E-E7AE-8746-9365-739FBCADD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1331-4D18-FB4D-8F3E-F5F578992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6458E-08D3-CB4E-AB39-7D70A62F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B5C24-824B-F94F-BB5E-31AB3C65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6D278-1B32-8B42-8D1E-86B2FE9E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8FD9-8054-B94F-A86B-C13402CB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CBF-DDE5-D64A-BE92-6E23A094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9991D-CF55-BA4B-9D6F-BA7FCC44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DCC-AB75-5740-BCB6-E70F87FB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9D3D4-04CB-1E4D-A0B1-9CD8C1A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1F642-E941-1345-8F77-B0992FD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F8E5-E17D-A442-BF65-DBBC392F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ABB2-0891-9148-AC73-277229A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9F12-EC37-7543-BDB9-3B51740C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6E70B-B4CD-0442-96BF-842B7D40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07CE4-7A8C-5446-99A0-9050D531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1EA5-DF01-A14F-AEEF-AEA2B281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02C7-99B7-E842-A2A1-41B83B44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B1B1-5B5B-6A4F-A787-CFFC2386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5B579-BEE8-0F4E-8892-7CFA907AB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7D184-EC89-EE4D-9AF5-5F089E6E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230CC-DAAB-0548-89B7-1AD2D4C4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D9FB8-44C6-924D-AAAD-C3F0066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CC95B-57B2-C241-A249-6942BB67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1C24B-54EA-D644-A6C5-2061A6A5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9455-BCC3-1A48-9A6C-4F7A7FCE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D8D6-0144-834A-A285-9F96D0E46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41E9C-FE35-1A4A-A99E-53750819B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6FFA5-2474-8F4B-BA0F-1D96D0504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jp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6CEF6102-F4E0-DC42-A134-FCA58B2C6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33991" y="440021"/>
            <a:ext cx="5324019" cy="6588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Laurea Triennale in Ingegneria Informatica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54;p13">
            <a:extLst>
              <a:ext uri="{FF2B5EF4-FFF2-40B4-BE49-F238E27FC236}">
                <a16:creationId xmlns:a16="http://schemas.microsoft.com/office/drawing/2014/main" id="{F2CD274A-875E-7B43-B12E-BB2E3CAC1E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648" y="2335566"/>
            <a:ext cx="10804704" cy="21868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dk2"/>
                </a:solidFill>
              </a:rPr>
              <a:t>FUSIONE DI DATI STEREO E TIME-OF-FLIGHT MEDIANTE TECNICHE DI DEEP LEARNING</a:t>
            </a:r>
            <a:endParaRPr sz="4400" b="1" dirty="0">
              <a:solidFill>
                <a:schemeClr val="dk2"/>
              </a:solidFill>
            </a:endParaRPr>
          </a:p>
        </p:txBody>
      </p:sp>
      <p:sp>
        <p:nvSpPr>
          <p:cNvPr id="16" name="Google Shape;58;p13">
            <a:extLst>
              <a:ext uri="{FF2B5EF4-FFF2-40B4-BE49-F238E27FC236}">
                <a16:creationId xmlns:a16="http://schemas.microsoft.com/office/drawing/2014/main" id="{84CF3103-C45F-7548-A8B5-47AF2B2C7933}"/>
              </a:ext>
            </a:extLst>
          </p:cNvPr>
          <p:cNvSpPr txBox="1"/>
          <p:nvPr/>
        </p:nvSpPr>
        <p:spPr>
          <a:xfrm>
            <a:off x="886470" y="4986450"/>
            <a:ext cx="373616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Relatore: Prof. Pietro Zanuttigh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2"/>
                </a:solidFill>
              </a:rPr>
              <a:t>Correlatore</a:t>
            </a:r>
            <a:r>
              <a:rPr lang="en-US" sz="2000" dirty="0">
                <a:solidFill>
                  <a:schemeClr val="dk2"/>
                </a:solidFill>
              </a:rPr>
              <a:t>: Ing. Gianluca </a:t>
            </a:r>
            <a:r>
              <a:rPr lang="en-US" sz="2000" dirty="0" err="1">
                <a:solidFill>
                  <a:schemeClr val="dk2"/>
                </a:solidFill>
              </a:rPr>
              <a:t>Agresti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7" name="Google Shape;59;p13">
            <a:extLst>
              <a:ext uri="{FF2B5EF4-FFF2-40B4-BE49-F238E27FC236}">
                <a16:creationId xmlns:a16="http://schemas.microsoft.com/office/drawing/2014/main" id="{290BBC6A-ABC8-604E-8709-C8F64266E15E}"/>
              </a:ext>
            </a:extLst>
          </p:cNvPr>
          <p:cNvSpPr txBox="1"/>
          <p:nvPr/>
        </p:nvSpPr>
        <p:spPr>
          <a:xfrm>
            <a:off x="7033861" y="4986450"/>
            <a:ext cx="3736167" cy="124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Laureando: Francesco Pham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8" name="Google Shape;60;p13">
            <a:extLst>
              <a:ext uri="{FF2B5EF4-FFF2-40B4-BE49-F238E27FC236}">
                <a16:creationId xmlns:a16="http://schemas.microsoft.com/office/drawing/2014/main" id="{827CDF43-B387-F144-AD98-315409597928}"/>
              </a:ext>
            </a:extLst>
          </p:cNvPr>
          <p:cNvSpPr txBox="1"/>
          <p:nvPr/>
        </p:nvSpPr>
        <p:spPr>
          <a:xfrm>
            <a:off x="886470" y="5736619"/>
            <a:ext cx="339814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Anno Accademico 2018-2019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25 settembre 2019</a:t>
            </a:r>
            <a:endParaRPr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7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2/2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10E7D-EF52-8C4D-9D0B-B349DC4D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44" y="2538324"/>
            <a:ext cx="7203510" cy="28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612B4C6-BEB7-714A-B3C3-BBA99EA0B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0387" y="3894831"/>
            <a:ext cx="4946650" cy="1978660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2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979FA4-0D35-5D49-932F-38F8904DA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71" y="1704087"/>
            <a:ext cx="3466737" cy="1955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58385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stima della profondità di scene tridimensionali rappresenta un problema di forte interesse in molti ambiti, ad esempio: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Robotica e automazione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Intrattenimento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Arte e architettura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Nel corso degli anni, dispositivi dai costi più ridotti sono stati introdotti nel mercato. Due tipi di sensori in particolare: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Il sistema stereo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 dispositivi Time-of-Flight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56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sistema stereo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40530-2E03-094E-866E-8A09D4DE0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17" t="21795" r="10680" b="20991"/>
          <a:stretch/>
        </p:blipFill>
        <p:spPr>
          <a:xfrm>
            <a:off x="7631676" y="1977419"/>
            <a:ext cx="3070512" cy="77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DAE7-A27A-794D-A419-E82BA0B1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065" y="2984095"/>
            <a:ext cx="4373735" cy="2990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61818" y="1823523"/>
            <a:ext cx="6518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sistema di visione stereo consiste nell’acquisire due immagini da una coppia di telecamere che inquadrano la stessa scena.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Lo stesso punto </a:t>
            </a:r>
            <a:r>
              <a:rPr lang="it-IT" sz="2400" dirty="0" err="1"/>
              <a:t>P</a:t>
            </a:r>
            <a:r>
              <a:rPr lang="it-IT" sz="2400" dirty="0"/>
              <a:t> viene proiettato nel piano dell’immagine di ciascuna telecamera. I punti risultanti sono chiamati </a:t>
            </a:r>
            <a:r>
              <a:rPr lang="it-IT" sz="2400" i="1" dirty="0"/>
              <a:t>omologhi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profondità viene calcolata per triangolazione.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Principale svantaggio: difficoltà nell’analisi di scene con pattern uniformi o ripetitivi.</a:t>
            </a:r>
          </a:p>
        </p:txBody>
      </p:sp>
    </p:spTree>
    <p:extLst>
      <p:ext uri="{BB962C8B-B14F-4D97-AF65-F5344CB8AC3E}">
        <p14:creationId xmlns:p14="http://schemas.microsoft.com/office/powerpoint/2010/main" val="364367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sensore Time-Of-Flight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58755" y="1827830"/>
            <a:ext cx="60517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principio di questa tecnologia è semplice: viene misurato il tempo che un impulso luminoso impiega per viaggiare da una sorgente luminosa ad un oggetto e ritornare al sensore. Limitazioni: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Misure poco accurate per superfici poco riflettenti o di colore scuro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Limitata risoluzione spaziale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«</a:t>
            </a:r>
            <a:r>
              <a:rPr lang="it-IT" sz="2400" dirty="0" err="1"/>
              <a:t>multipath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» provocato dalla riflessione multipla del segnale prima di raggiungere il sensore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F7F0E-3B83-5645-89A0-DAFA94CDF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98"/>
          <a:stretch/>
        </p:blipFill>
        <p:spPr>
          <a:xfrm>
            <a:off x="6485899" y="2935750"/>
            <a:ext cx="5308411" cy="3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67" y="254898"/>
            <a:ext cx="6125466" cy="1029070"/>
          </a:xfrm>
        </p:spPr>
        <p:txBody>
          <a:bodyPr>
            <a:noAutofit/>
          </a:bodyPr>
          <a:lstStyle/>
          <a:p>
            <a:pPr algn="ctr"/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Fusione mediante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</a:t>
            </a:r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endParaRPr lang="it-IT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294181" y="1665566"/>
            <a:ext cx="85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Nel campo della computer </a:t>
            </a:r>
            <a:r>
              <a:rPr lang="it-IT" sz="2400" dirty="0" err="1"/>
              <a:t>vision</a:t>
            </a:r>
            <a:r>
              <a:rPr lang="it-IT" sz="2400" dirty="0"/>
              <a:t> è stato possibile ottenere progressi notevoli negli ultimi anni grazie al </a:t>
            </a:r>
            <a:r>
              <a:rPr lang="it-IT" sz="2400" dirty="0" err="1"/>
              <a:t>deep</a:t>
            </a:r>
            <a:r>
              <a:rPr lang="it-IT" sz="2400" dirty="0"/>
              <a:t> </a:t>
            </a:r>
            <a:r>
              <a:rPr lang="it-IT" sz="2400" dirty="0" err="1"/>
              <a:t>learning</a:t>
            </a:r>
            <a:r>
              <a:rPr lang="it-IT" sz="2400" dirty="0"/>
              <a:t>. In particolare, le reti neurali </a:t>
            </a:r>
            <a:r>
              <a:rPr lang="it-IT" sz="2400" dirty="0" err="1"/>
              <a:t>convoluzionali</a:t>
            </a:r>
            <a:r>
              <a:rPr lang="it-IT" sz="2400" dirty="0"/>
              <a:t> (CNN) costituiscono lo stato dell’arte nella risoluzione di problemi di visione artificiale.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5CE0-1294-174E-AE83-759011562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82"/>
          <a:stretch/>
        </p:blipFill>
        <p:spPr>
          <a:xfrm>
            <a:off x="1253738" y="4348195"/>
            <a:ext cx="5029026" cy="148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B16AE-9BF0-A146-876A-F567604DF4F9}"/>
              </a:ext>
            </a:extLst>
          </p:cNvPr>
          <p:cNvSpPr txBox="1"/>
          <p:nvPr/>
        </p:nvSpPr>
        <p:spPr>
          <a:xfrm>
            <a:off x="2069211" y="5771363"/>
            <a:ext cx="74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endParaRPr lang="it-I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CABA7-9E66-0346-9351-33CB6B08538E}"/>
              </a:ext>
            </a:extLst>
          </p:cNvPr>
          <p:cNvSpPr txBox="1"/>
          <p:nvPr/>
        </p:nvSpPr>
        <p:spPr>
          <a:xfrm>
            <a:off x="4493712" y="5771363"/>
            <a:ext cx="95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0153E7C-1648-7B4C-AAF2-BE40E728D22C}"/>
              </a:ext>
            </a:extLst>
          </p:cNvPr>
          <p:cNvSpPr/>
          <p:nvPr/>
        </p:nvSpPr>
        <p:spPr>
          <a:xfrm>
            <a:off x="6563342" y="4981264"/>
            <a:ext cx="926926" cy="218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280EC-5299-5C41-B2DC-1B5D5ECE2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3" t="6615" b="12897"/>
          <a:stretch/>
        </p:blipFill>
        <p:spPr>
          <a:xfrm>
            <a:off x="7770846" y="4352831"/>
            <a:ext cx="2775773" cy="1484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1415F-00A8-5C4F-8647-B0F29F480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270" y="2608908"/>
            <a:ext cx="3213848" cy="1555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D1CEE3-D79F-CE42-A66D-59F118385525}"/>
              </a:ext>
            </a:extLst>
          </p:cNvPr>
          <p:cNvSpPr txBox="1"/>
          <p:nvPr/>
        </p:nvSpPr>
        <p:spPr>
          <a:xfrm>
            <a:off x="316164" y="3149518"/>
            <a:ext cx="8189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L’obiettivo di questa tesi è creare un modello di CNN in grado di fondere i dati acquisiti dal sistema stereo e dal sensore </a:t>
            </a:r>
            <a:r>
              <a:rPr lang="it-IT" sz="2400" dirty="0" err="1"/>
              <a:t>ToF</a:t>
            </a:r>
            <a:r>
              <a:rPr lang="it-IT" sz="2400" dirty="0"/>
              <a:t>, realizzando una ricostruzione più accurata.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9483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840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</a:t>
            </a:r>
            <a:r>
              <a:rPr lang="it-IT" sz="2400" dirty="0" err="1"/>
              <a:t>dataset</a:t>
            </a:r>
            <a:r>
              <a:rPr lang="it-IT" sz="2400" dirty="0"/>
              <a:t> consiste in 55 scene 3D differenti simulate con </a:t>
            </a:r>
            <a:r>
              <a:rPr lang="it-IT" sz="2400" i="1" dirty="0" err="1"/>
              <a:t>Blender</a:t>
            </a:r>
            <a:r>
              <a:rPr lang="it-IT" sz="2400" i="1" dirty="0"/>
              <a:t>. </a:t>
            </a:r>
            <a:r>
              <a:rPr lang="it-IT" sz="2400" dirty="0"/>
              <a:t>Per poter compiere la fusione è necessario preparare i dati: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4AA65F9-C22A-0046-8FAF-43FD379EBAEF}"/>
              </a:ext>
            </a:extLst>
          </p:cNvPr>
          <p:cNvSpPr/>
          <p:nvPr/>
        </p:nvSpPr>
        <p:spPr>
          <a:xfrm>
            <a:off x="5513538" y="2726521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76CB3F9-CD14-6C40-BF25-1E7BE941BB2A}"/>
              </a:ext>
            </a:extLst>
          </p:cNvPr>
          <p:cNvSpPr/>
          <p:nvPr/>
        </p:nvSpPr>
        <p:spPr>
          <a:xfrm>
            <a:off x="461818" y="3263946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Per fare la fusione è necessario che i dati forniti siano nello stesso sistema di riferimento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F6B3CAA0-4BC6-5A4B-A414-D299C29801A5}"/>
              </a:ext>
            </a:extLst>
          </p:cNvPr>
          <p:cNvSpPr/>
          <p:nvPr/>
        </p:nvSpPr>
        <p:spPr>
          <a:xfrm>
            <a:off x="461818" y="2476264"/>
            <a:ext cx="4774061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000" dirty="0"/>
              <a:t>Il sensore </a:t>
            </a:r>
            <a:r>
              <a:rPr lang="it-IT" sz="2000" dirty="0" err="1"/>
              <a:t>ToF</a:t>
            </a:r>
            <a:r>
              <a:rPr lang="it-IT" sz="2000" dirty="0"/>
              <a:t> ha risoluzione nettamente inferiore rispetto allo stereo</a:t>
            </a:r>
          </a:p>
        </p:txBody>
      </p:sp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7398A49A-8D07-E04D-84B0-70F6C579AB27}"/>
              </a:ext>
            </a:extLst>
          </p:cNvPr>
          <p:cNvSpPr/>
          <p:nvPr/>
        </p:nvSpPr>
        <p:spPr>
          <a:xfrm>
            <a:off x="7073573" y="2476264"/>
            <a:ext cx="2568658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Interpolazione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50DC962-7AED-FF42-A5B8-3ABC48B78639}"/>
              </a:ext>
            </a:extLst>
          </p:cNvPr>
          <p:cNvSpPr/>
          <p:nvPr/>
        </p:nvSpPr>
        <p:spPr>
          <a:xfrm>
            <a:off x="5513538" y="3514203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lternate Process 28">
            <a:extLst>
              <a:ext uri="{FF2B5EF4-FFF2-40B4-BE49-F238E27FC236}">
                <a16:creationId xmlns:a16="http://schemas.microsoft.com/office/drawing/2014/main" id="{2CB30F15-D966-004C-BF2D-1CB0FADC683D}"/>
              </a:ext>
            </a:extLst>
          </p:cNvPr>
          <p:cNvSpPr/>
          <p:nvPr/>
        </p:nvSpPr>
        <p:spPr>
          <a:xfrm>
            <a:off x="7073573" y="3263946"/>
            <a:ext cx="2568658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Riproiezione</a:t>
            </a:r>
            <a:endParaRPr lang="it-IT" sz="2400" dirty="0"/>
          </a:p>
        </p:txBody>
      </p:sp>
      <p:sp>
        <p:nvSpPr>
          <p:cNvPr id="31" name="Alternate Process 30">
            <a:extLst>
              <a:ext uri="{FF2B5EF4-FFF2-40B4-BE49-F238E27FC236}">
                <a16:creationId xmlns:a16="http://schemas.microsoft.com/office/drawing/2014/main" id="{577C5ABE-EB68-D446-9E77-16871EF37B8C}"/>
              </a:ext>
            </a:extLst>
          </p:cNvPr>
          <p:cNvSpPr/>
          <p:nvPr/>
        </p:nvSpPr>
        <p:spPr>
          <a:xfrm>
            <a:off x="461818" y="4088941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 due sensori rappresentano i dati in modo differente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179D11F-D628-FA44-88EA-A75E8C34FE26}"/>
              </a:ext>
            </a:extLst>
          </p:cNvPr>
          <p:cNvSpPr/>
          <p:nvPr/>
        </p:nvSpPr>
        <p:spPr>
          <a:xfrm>
            <a:off x="5513538" y="4339198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Alternate Process 32">
            <a:extLst>
              <a:ext uri="{FF2B5EF4-FFF2-40B4-BE49-F238E27FC236}">
                <a16:creationId xmlns:a16="http://schemas.microsoft.com/office/drawing/2014/main" id="{1674C6CD-0563-9D45-A93D-D233AD4556CE}"/>
              </a:ext>
            </a:extLst>
          </p:cNvPr>
          <p:cNvSpPr/>
          <p:nvPr/>
        </p:nvSpPr>
        <p:spPr>
          <a:xfrm>
            <a:off x="7073572" y="4088941"/>
            <a:ext cx="3185244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Calcolo della disparità</a:t>
            </a:r>
          </a:p>
        </p:txBody>
      </p:sp>
      <p:sp>
        <p:nvSpPr>
          <p:cNvPr id="34" name="Alternate Process 33">
            <a:extLst>
              <a:ext uri="{FF2B5EF4-FFF2-40B4-BE49-F238E27FC236}">
                <a16:creationId xmlns:a16="http://schemas.microsoft.com/office/drawing/2014/main" id="{5F22A59A-434C-7B47-95EC-7497B048B6AB}"/>
              </a:ext>
            </a:extLst>
          </p:cNvPr>
          <p:cNvSpPr/>
          <p:nvPr/>
        </p:nvSpPr>
        <p:spPr>
          <a:xfrm>
            <a:off x="461818" y="4906217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Il </a:t>
            </a:r>
            <a:r>
              <a:rPr lang="it-IT" dirty="0" err="1"/>
              <a:t>dataset</a:t>
            </a:r>
            <a:r>
              <a:rPr lang="it-IT" dirty="0"/>
              <a:t> è limitato. È necessario ampliare il training set per una maggiore robustezza.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36059F-783D-4246-9E0D-73365D529921}"/>
              </a:ext>
            </a:extLst>
          </p:cNvPr>
          <p:cNvSpPr/>
          <p:nvPr/>
        </p:nvSpPr>
        <p:spPr>
          <a:xfrm>
            <a:off x="5513538" y="5156474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Alternate Process 35">
            <a:extLst>
              <a:ext uri="{FF2B5EF4-FFF2-40B4-BE49-F238E27FC236}">
                <a16:creationId xmlns:a16="http://schemas.microsoft.com/office/drawing/2014/main" id="{E608B344-608F-3E43-A0DB-BDF408F49B21}"/>
              </a:ext>
            </a:extLst>
          </p:cNvPr>
          <p:cNvSpPr/>
          <p:nvPr/>
        </p:nvSpPr>
        <p:spPr>
          <a:xfrm>
            <a:off x="7073572" y="4906217"/>
            <a:ext cx="3185244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Data </a:t>
            </a:r>
            <a:r>
              <a:rPr lang="it-IT" sz="2400" dirty="0" err="1"/>
              <a:t>augmentation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0584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1/2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CC58F-69B3-1145-BA19-B056AFB5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271" y="1666163"/>
            <a:ext cx="2991372" cy="1721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EE2352-F31C-484B-889E-3897BBC48FE2}"/>
              </a:ext>
            </a:extLst>
          </p:cNvPr>
          <p:cNvSpPr txBox="1"/>
          <p:nvPr/>
        </p:nvSpPr>
        <p:spPr>
          <a:xfrm>
            <a:off x="461818" y="1823523"/>
            <a:ext cx="69285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Per questo lavoro è stato deciso di provare l’utilizzo di una </a:t>
            </a:r>
            <a:r>
              <a:rPr lang="it-IT" sz="2400" b="1" dirty="0"/>
              <a:t>rete neurale residuale</a:t>
            </a:r>
            <a:r>
              <a:rPr lang="it-IT" sz="2400" dirty="0"/>
              <a:t>. Viene sfruttato il concetto delle </a:t>
            </a:r>
            <a:r>
              <a:rPr lang="it-IT" sz="2400" i="1" dirty="0" err="1"/>
              <a:t>skip</a:t>
            </a:r>
            <a:r>
              <a:rPr lang="it-IT" sz="2400" i="1" dirty="0"/>
              <a:t> connection, </a:t>
            </a:r>
            <a:r>
              <a:rPr lang="it-IT" sz="2400" dirty="0"/>
              <a:t>che permette l’apprendimento del contributo incrementale a quanto già appreso negli strati precedenti.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È stato inoltre deciso di includere nella rete alcuni strati di </a:t>
            </a:r>
            <a:r>
              <a:rPr lang="it-IT" sz="2400" b="1" dirty="0"/>
              <a:t>convoluzione dilatata</a:t>
            </a:r>
            <a:r>
              <a:rPr lang="it-IT" sz="2400" dirty="0"/>
              <a:t>. Permette di catturare più informazioni dall’input espandendo il campo recettivo, pur mantenendo limitato il numero di parametri.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5EC8A-CB9B-8C4D-B056-D870D8CCE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023" y="3674021"/>
            <a:ext cx="2351868" cy="22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2/2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84B30-0647-9F41-9746-1AEFF3F57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16" y="2146979"/>
            <a:ext cx="4580960" cy="1739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281C9-1CF4-9B49-A622-10F470248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52" y="4620723"/>
            <a:ext cx="8101291" cy="1327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DCFC1-B8C1-494D-89A5-5D273C682DDF}"/>
              </a:ext>
            </a:extLst>
          </p:cNvPr>
          <p:cNvSpPr txBox="1"/>
          <p:nvPr/>
        </p:nvSpPr>
        <p:spPr>
          <a:xfrm>
            <a:off x="3640895" y="1746869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del blocco residuale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54930-ABE9-214A-9CC8-2557B2AC2175}"/>
              </a:ext>
            </a:extLst>
          </p:cNvPr>
          <p:cNvSpPr txBox="1"/>
          <p:nvPr/>
        </p:nvSpPr>
        <p:spPr>
          <a:xfrm>
            <a:off x="3640895" y="4047332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completo della rete</a:t>
            </a:r>
          </a:p>
        </p:txBody>
      </p:sp>
    </p:spTree>
    <p:extLst>
      <p:ext uri="{BB962C8B-B14F-4D97-AF65-F5344CB8AC3E}">
        <p14:creationId xmlns:p14="http://schemas.microsoft.com/office/powerpoint/2010/main" val="354126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1/2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42C2-8F17-9748-B16A-1992C13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88" y="3250103"/>
            <a:ext cx="10040817" cy="152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A716D2-0838-494C-A5FF-1078F60D1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88" y="4660977"/>
            <a:ext cx="10040816" cy="1527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574DA-AC47-FE4C-AFB2-AC29945CB546}"/>
              </a:ext>
            </a:extLst>
          </p:cNvPr>
          <p:cNvSpPr txBox="1"/>
          <p:nvPr/>
        </p:nvSpPr>
        <p:spPr>
          <a:xfrm>
            <a:off x="1593147" y="2946672"/>
            <a:ext cx="123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r>
              <a:rPr lang="it-IT" b="1" dirty="0"/>
              <a:t>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77AC-1EA5-3F4E-8E4B-7F14D3D24C2E}"/>
              </a:ext>
            </a:extLst>
          </p:cNvPr>
          <p:cNvSpPr txBox="1"/>
          <p:nvPr/>
        </p:nvSpPr>
        <p:spPr>
          <a:xfrm>
            <a:off x="3874233" y="2949640"/>
            <a:ext cx="150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A9D436-D519-B644-9358-18EF351C9CD8}"/>
              </a:ext>
            </a:extLst>
          </p:cNvPr>
          <p:cNvSpPr txBox="1"/>
          <p:nvPr/>
        </p:nvSpPr>
        <p:spPr>
          <a:xfrm>
            <a:off x="6424359" y="2941759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63A79-9E41-7746-B00A-D917263DC24C}"/>
              </a:ext>
            </a:extLst>
          </p:cNvPr>
          <p:cNvSpPr txBox="1"/>
          <p:nvPr/>
        </p:nvSpPr>
        <p:spPr>
          <a:xfrm>
            <a:off x="8757520" y="2952608"/>
            <a:ext cx="24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Ground </a:t>
            </a:r>
            <a:r>
              <a:rPr lang="it-IT" b="1" dirty="0" err="1"/>
              <a:t>truth</a:t>
            </a:r>
            <a:endParaRPr lang="it-IT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5AB28-FC2B-3B43-B8E0-AF21390932D6}"/>
              </a:ext>
            </a:extLst>
          </p:cNvPr>
          <p:cNvSpPr txBox="1"/>
          <p:nvPr/>
        </p:nvSpPr>
        <p:spPr>
          <a:xfrm>
            <a:off x="651531" y="1733440"/>
            <a:ext cx="604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Durata del training: 75 epoche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Ottimizzatore Adam, </a:t>
            </a:r>
            <a:r>
              <a:rPr lang="it-IT" sz="2400" dirty="0" err="1"/>
              <a:t>learning</a:t>
            </a:r>
            <a:r>
              <a:rPr lang="it-IT" sz="2400" dirty="0"/>
              <a:t> rate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Loss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33887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2093</TotalTime>
  <Words>665</Words>
  <Application>Microsoft Macintosh PowerPoint</Application>
  <PresentationFormat>Widescreen</PresentationFormat>
  <Paragraphs>91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Wingdings</vt:lpstr>
      <vt:lpstr>Office Theme</vt:lpstr>
      <vt:lpstr>FUSIONE DI DATI STEREO E TIME-OF-FLIGHT MEDIANTE TECNICHE DI DEEP LEARNING</vt:lpstr>
      <vt:lpstr>Introduzione</vt:lpstr>
      <vt:lpstr>Il sistema stereo</vt:lpstr>
      <vt:lpstr>Il sensore Time-Of-Flight</vt:lpstr>
      <vt:lpstr>Fusione mediante deep learning</vt:lpstr>
      <vt:lpstr>Il dataset</vt:lpstr>
      <vt:lpstr>Architettura della CNN selezionata 1/2 </vt:lpstr>
      <vt:lpstr>Architettura della CNN selezionata 2/2 </vt:lpstr>
      <vt:lpstr>Risultati sperimentali 1/2</vt:lpstr>
      <vt:lpstr>Risultati sperimentali 2/2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LOCALIZZAZIONE DI MONTE CARLO PER ROBOT MOBILI DOTATI  DI VISIONE OMNIDIREZIONALE</dc:title>
  <dc:creator>FRANCESCO PHAM</dc:creator>
  <cp:lastModifiedBy>FRANCESCO PHAM</cp:lastModifiedBy>
  <cp:revision>50</cp:revision>
  <dcterms:created xsi:type="dcterms:W3CDTF">2019-09-19T09:59:01Z</dcterms:created>
  <dcterms:modified xsi:type="dcterms:W3CDTF">2019-09-21T09:33:34Z</dcterms:modified>
</cp:coreProperties>
</file>